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4B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9195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138"/>
          <c:y val="0.33374488188977097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246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7191E-2"/>
                  <c:y val="-0.2463208843842972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414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83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746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248E-2"/>
                  <c:y val="2.08410066388763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Природна имовина</a:t>
                    </a:r>
                    <a:r>
                      <a:rPr lang="sr-Cyrl-RS" dirty="0"/>
                      <a:t>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30012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765E-2"/>
                  <c:y val="-0.1098039215686282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357"/>
          <c:y val="0.30811837507692935"/>
          <c:w val="0.40236148955495527"/>
          <c:h val="0.36484126984127352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7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4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6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847E-2"/>
                  <c:y val="0.25368495469424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412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70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23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</a:t>
          </a:r>
          <a:r>
            <a:rPr lang="en-US" sz="1300" dirty="0" smtClean="0">
              <a:solidFill>
                <a:srgbClr val="FF0000"/>
              </a:solidFill>
            </a:rPr>
            <a:t>1.109.947.118)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834.844.400)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257.702.718)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17.400.000)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 custT="1"/>
      <dgm:spPr/>
      <dgm:t>
        <a:bodyPr/>
        <a:lstStyle/>
        <a:p>
          <a:pPr algn="ctr"/>
          <a:r>
            <a:rPr lang="sr-Cyrl-RS" sz="2100" dirty="0"/>
            <a:t>Укупни буџетски приходи и примања  </a:t>
          </a:r>
          <a:r>
            <a:rPr lang="en-US" sz="1800" dirty="0" smtClean="0">
              <a:solidFill>
                <a:srgbClr val="FF0000"/>
              </a:solidFill>
            </a:rPr>
            <a:t>1.109.947.118</a:t>
          </a:r>
          <a:r>
            <a:rPr lang="en-US" sz="2100" dirty="0" smtClean="0">
              <a:solidFill>
                <a:srgbClr val="FF0000"/>
              </a:solidFill>
            </a:rPr>
            <a:t> </a:t>
          </a:r>
          <a:r>
            <a:rPr lang="sr-Cyrl-RS" sz="2100" dirty="0" smtClean="0"/>
            <a:t>динара</a:t>
          </a:r>
          <a:endParaRPr lang="en-US" sz="2100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/>
            <a:t>814.944.400 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4</a:t>
          </a:r>
          <a:r>
            <a:rPr lang="sr-Cyrl-RS" dirty="0" smtClean="0">
              <a:solidFill>
                <a:srgbClr val="FF0000"/>
              </a:solidFill>
            </a:rPr>
            <a:t>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19.900.000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en-US" dirty="0" smtClean="0">
              <a:solidFill>
                <a:srgbClr val="FF0000"/>
              </a:solidFill>
            </a:rPr>
            <a:t>17.000.000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900" dirty="0"/>
            <a:t>Пренета средства из ранијих година</a:t>
          </a:r>
          <a:r>
            <a:rPr lang="sr-Latn-RS" sz="900" dirty="0"/>
            <a:t> </a:t>
          </a:r>
          <a:r>
            <a:rPr lang="sr-Cyrl-RS" sz="900" dirty="0" smtClean="0"/>
            <a:t> </a:t>
          </a:r>
          <a:r>
            <a:rPr lang="en-US" sz="900" dirty="0" smtClean="0"/>
            <a:t>257.702.718</a:t>
          </a:r>
          <a:r>
            <a:rPr lang="en-US" sz="900" dirty="0" smtClean="0">
              <a:solidFill>
                <a:srgbClr val="FF0000"/>
              </a:solidFill>
            </a:rPr>
            <a:t> </a:t>
          </a:r>
          <a:r>
            <a:rPr lang="sr-Cyrl-RS" sz="900" dirty="0" smtClean="0"/>
            <a:t>динара</a:t>
          </a:r>
          <a:endParaRPr lang="en-US" sz="9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</a:t>
          </a:r>
          <a:r>
            <a:rPr lang="sr-Cyrl-RS" dirty="0" smtClean="0">
              <a:solidFill>
                <a:schemeClr val="bg1"/>
              </a:solidFill>
            </a:rPr>
            <a:t>1.109.947.118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498.531.756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Природна имовина 50.000.000 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68.550.000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385.452.309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42.398.000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1.707.370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sr-Cyrl-RS" dirty="0" smtClean="0">
              <a:solidFill>
                <a:srgbClr val="FF0000"/>
              </a:solidFill>
            </a:rPr>
            <a:t>90.797.683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Средства резерве </a:t>
          </a:r>
          <a:r>
            <a:rPr lang="en-US" dirty="0" smtClean="0">
              <a:solidFill>
                <a:srgbClr val="FF0000"/>
              </a:solidFill>
            </a:rPr>
            <a:t>2</a:t>
          </a:r>
          <a:r>
            <a:rPr lang="sr-Cyrl-RS" dirty="0" smtClean="0">
              <a:solidFill>
                <a:srgbClr val="FF0000"/>
              </a:solidFill>
            </a:rPr>
            <a:t>2</a:t>
          </a:r>
          <a:r>
            <a:rPr lang="en-US" dirty="0" smtClean="0">
              <a:solidFill>
                <a:srgbClr val="FF0000"/>
              </a:solidFill>
            </a:rPr>
            <a:t>.500.000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E0EDC178-902A-43FE-9664-969929887470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Отплата камате </a:t>
          </a:r>
          <a:r>
            <a:rPr lang="sr-Cyrl-RS" dirty="0" smtClean="0">
              <a:solidFill>
                <a:srgbClr val="FF0000"/>
              </a:solidFill>
            </a:rPr>
            <a:t>10.000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CC4E0757-A238-4FFA-AB78-02A449B89D6E}" type="parTrans" cxnId="{47587C5B-34A4-40FC-9A52-A9BF10096C24}">
      <dgm:prSet/>
      <dgm:spPr/>
    </dgm:pt>
    <dgm:pt modelId="{B969C397-685E-45A0-BB19-3A64229819A5}" type="sibTrans" cxnId="{47587C5B-34A4-40FC-9A52-A9BF10096C24}">
      <dgm:prSet/>
      <dgm:spPr/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9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9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9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9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9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9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9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9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9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9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9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9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9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9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9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9"/>
      <dgm:spPr/>
      <dgm:t>
        <a:bodyPr/>
        <a:lstStyle/>
        <a:p>
          <a:endParaRPr lang="en-US"/>
        </a:p>
      </dgm:t>
    </dgm:pt>
    <dgm:pt modelId="{A6BB8B6A-9370-4B66-BB0A-7B785A97AE58}" type="pres">
      <dgm:prSet presAssocID="{E0EDC178-902A-43FE-9664-96992988747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94728-CF94-44A8-B6E5-31790DDCFDC5}" type="pres">
      <dgm:prSet presAssocID="{E0EDC178-902A-43FE-9664-969929887470}" presName="dummy" presStyleCnt="0"/>
      <dgm:spPr/>
    </dgm:pt>
    <dgm:pt modelId="{E76A05A8-2BFC-468F-8FDF-EDFCC45E9D0A}" type="pres">
      <dgm:prSet presAssocID="{B969C397-685E-45A0-BB19-3A64229819A5}" presName="sibTrans" presStyleLbl="sibTrans2D1" presStyleIdx="8" presStyleCnt="9"/>
      <dgm:spPr/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774D7C33-CB96-462A-83AF-1E6FFE895AB9}" type="presOf" srcId="{E0EDC178-902A-43FE-9664-969929887470}" destId="{A6BB8B6A-9370-4B66-BB0A-7B785A97AE58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587C5B-34A4-40FC-9A52-A9BF10096C24}" srcId="{9ED1A3B2-A381-4201-823D-E4B4F944886D}" destId="{E0EDC178-902A-43FE-9664-969929887470}" srcOrd="8" destOrd="0" parTransId="{CC4E0757-A238-4FFA-AB78-02A449B89D6E}" sibTransId="{B969C397-685E-45A0-BB19-3A64229819A5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97017E5-C53B-4A09-B14D-2BD5FDC55196}" type="presOf" srcId="{B969C397-685E-45A0-BB19-3A64229819A5}" destId="{E76A05A8-2BFC-468F-8FDF-EDFCC45E9D0A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BF790100-65FF-4223-8580-B9839F779F98}" type="presParOf" srcId="{F4B68BA8-694B-4B7F-8215-68903FFCD2D7}" destId="{A6BB8B6A-9370-4B66-BB0A-7B785A97AE58}" srcOrd="25" destOrd="0" presId="urn:microsoft.com/office/officeart/2005/8/layout/radial6"/>
    <dgm:cxn modelId="{8A7AD539-4F86-42EB-9FCB-71470F8DF780}" type="presParOf" srcId="{F4B68BA8-694B-4B7F-8215-68903FFCD2D7}" destId="{3E294728-CF94-44A8-B6E5-31790DDCFDC5}" srcOrd="26" destOrd="0" presId="urn:microsoft.com/office/officeart/2005/8/layout/radial6"/>
    <dgm:cxn modelId="{F501C923-70E3-418C-98C3-C2C07F16C4C1}" type="presParOf" srcId="{F4B68BA8-694B-4B7F-8215-68903FFCD2D7}" destId="{E76A05A8-2BFC-468F-8FDF-EDFCC45E9D0A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karica.rs/artikal/360319/-odluka-o-budzetu-za-2023-godinu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23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23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</a:t>
            </a:r>
            <a:r>
              <a:rPr lang="en-U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</a:t>
            </a:r>
            <a:r>
              <a:rPr lang="sr-Cyrl-RS" dirty="0" smtClean="0"/>
              <a:t>Одлуке </a:t>
            </a:r>
            <a:r>
              <a:rPr lang="sr-Cyrl-RS" dirty="0"/>
              <a:t>о буџету за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/>
              <a:t>76 </a:t>
            </a:r>
            <a:r>
              <a:rPr lang="sr-Cyrl-RS" b="1" dirty="0" smtClean="0"/>
              <a:t>милиона </a:t>
            </a:r>
            <a:r>
              <a:rPr lang="sr-Cyrl-RS" dirty="0" smtClean="0"/>
              <a:t>динара,</a:t>
            </a:r>
            <a:r>
              <a:rPr lang="sr-Cyrl-RS" dirty="0" smtClean="0">
                <a:solidFill>
                  <a:srgbClr val="92D050"/>
                </a:solidFill>
              </a:rPr>
              <a:t> </a:t>
            </a:r>
            <a:r>
              <a:rPr lang="sr-Cyrl-RS" dirty="0" smtClean="0"/>
              <a:t>док су пренета средства у 20</a:t>
            </a:r>
            <a:r>
              <a:rPr lang="en-US" dirty="0" smtClean="0"/>
              <a:t>23</a:t>
            </a:r>
            <a:r>
              <a:rPr lang="sr-Cyrl-RS" dirty="0" smtClean="0"/>
              <a:t>. </a:t>
            </a:r>
            <a:r>
              <a:rPr lang="sr-Cyrl-RS" dirty="0" smtClean="0"/>
              <a:t>години </a:t>
            </a:r>
            <a:r>
              <a:rPr lang="sr-Cyrl-RS" b="1" dirty="0" smtClean="0"/>
              <a:t>увећана за </a:t>
            </a:r>
            <a:r>
              <a:rPr lang="en-US" b="1" dirty="0" smtClean="0"/>
              <a:t>100</a:t>
            </a:r>
            <a:r>
              <a:rPr lang="sr-Cyrl-RS" b="1" dirty="0" smtClean="0"/>
              <a:t> </a:t>
            </a:r>
            <a:r>
              <a:rPr lang="sr-Cyrl-RS" b="1" dirty="0" smtClean="0"/>
              <a:t>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</a:t>
            </a:r>
            <a:r>
              <a:rPr lang="en-US" dirty="0" smtClean="0"/>
              <a:t>3</a:t>
            </a:r>
            <a:r>
              <a:rPr lang="sr-Cyrl-RS" dirty="0" smtClean="0"/>
              <a:t>. години </a:t>
            </a:r>
            <a:r>
              <a:rPr lang="sr-Cyrl-RS" dirty="0" smtClean="0"/>
              <a:t>увећани су </a:t>
            </a:r>
            <a:r>
              <a:rPr lang="sr-Cyrl-RS" dirty="0" smtClean="0"/>
              <a:t>за </a:t>
            </a:r>
            <a:r>
              <a:rPr lang="sr-Cyrl-RS" dirty="0" smtClean="0"/>
              <a:t>24 милиона динара</a:t>
            </a:r>
            <a:r>
              <a:rPr lang="en-US" dirty="0" smtClean="0"/>
              <a:t>.</a:t>
            </a:r>
            <a:endParaRPr lang="en-US" dirty="0" smtClean="0">
              <a:solidFill>
                <a:srgbClr val="92D050"/>
              </a:solidFill>
            </a:endParaRPr>
          </a:p>
          <a:p>
            <a:pPr lvl="3" algn="just"/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sr-Cyrl-RS" dirty="0" smtClean="0"/>
          </a:p>
          <a:p>
            <a:pPr lvl="3" algn="just"/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3357562"/>
            <a:ext cx="6754836" cy="2571769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sr-Cyrl-RS" sz="8000" b="1" dirty="0" smtClean="0">
                <a:solidFill>
                  <a:srgbClr val="FF0000"/>
                </a:solidFill>
              </a:rPr>
              <a:t> Донације и трансфери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смањени за </a:t>
            </a:r>
            <a:r>
              <a:rPr lang="sr-Cyrl-RS" sz="8000" dirty="0" smtClean="0"/>
              <a:t>74 </a:t>
            </a:r>
            <a:r>
              <a:rPr lang="sr-Cyrl-RS" sz="8000" dirty="0" smtClean="0"/>
              <a:t>милиона динара.</a:t>
            </a:r>
            <a:endParaRPr lang="sr-Cyrl-RS" sz="8000" b="1" dirty="0" smtClean="0"/>
          </a:p>
          <a:p>
            <a:pPr marL="0" lvl="0" indent="0"/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sr-Cyrl-RS" sz="8000" b="1" dirty="0" smtClean="0">
                <a:solidFill>
                  <a:srgbClr val="FF000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смањени за </a:t>
            </a:r>
            <a:r>
              <a:rPr lang="sr-Cyrl-RS" sz="8000" dirty="0" smtClean="0"/>
              <a:t>милион динара</a:t>
            </a:r>
            <a:r>
              <a:rPr lang="sr-Cyrl-RS" sz="8000" dirty="0" smtClean="0"/>
              <a:t>.</a:t>
            </a:r>
          </a:p>
          <a:p>
            <a:pPr marL="0" lvl="0" indent="0"/>
            <a:r>
              <a:rPr lang="sr-Cyrl-RS" sz="8000" b="1" dirty="0" smtClean="0">
                <a:solidFill>
                  <a:srgbClr val="FF0000"/>
                </a:solidFill>
              </a:rPr>
              <a:t> Непорески приходи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смањени </a:t>
            </a:r>
            <a:r>
              <a:rPr lang="sr-Cyrl-RS" sz="8000" dirty="0" smtClean="0">
                <a:latin typeface="Calibri" panose="020F0502020204030204" pitchFamily="34" charset="0"/>
              </a:rPr>
              <a:t>за </a:t>
            </a:r>
            <a:r>
              <a:rPr lang="sr-Cyrl-RS" sz="8000" dirty="0" smtClean="0">
                <a:latin typeface="Calibri" panose="020F0502020204030204" pitchFamily="34" charset="0"/>
              </a:rPr>
              <a:t>2 </a:t>
            </a:r>
            <a:r>
              <a:rPr lang="sr-Cyrl-RS" sz="8000" dirty="0" smtClean="0">
                <a:latin typeface="Calibri" panose="020F0502020204030204" pitchFamily="34" charset="0"/>
              </a:rPr>
              <a:t>милиона </a:t>
            </a:r>
            <a:r>
              <a:rPr lang="sr-Cyrl-RS" sz="8000" dirty="0" smtClean="0"/>
              <a:t>динара.</a:t>
            </a: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Порески приходи </a:t>
            </a:r>
            <a:r>
              <a:rPr lang="sr-Cyrl-RS" sz="8000" dirty="0" smtClean="0"/>
              <a:t>су повећани за </a:t>
            </a:r>
            <a:r>
              <a:rPr lang="sr-Cyrl-RS" sz="8000" dirty="0" smtClean="0"/>
              <a:t>2 </a:t>
            </a:r>
            <a:r>
              <a:rPr lang="sr-Cyrl-RS" sz="8000" dirty="0" smtClean="0"/>
              <a:t>милиона динара</a:t>
            </a:r>
            <a:r>
              <a:rPr lang="sr-Cyrl-RS" sz="8000" dirty="0" smtClean="0"/>
              <a:t>.</a:t>
            </a:r>
            <a:endParaRPr lang="sr-Cyrl-RS" sz="8000" dirty="0" smtClean="0"/>
          </a:p>
          <a:p>
            <a:pPr marL="0" lvl="0" indent="0">
              <a:buNone/>
            </a:pPr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56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214446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643446"/>
            <a:ext cx="485775" cy="1357323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en-US" sz="1700" dirty="0" smtClean="0"/>
              <a:t>3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1.109.947.118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3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</a:t>
            </a:r>
            <a:r>
              <a:rPr lang="en-US" sz="3200" b="1" dirty="0" smtClean="0"/>
              <a:t>3</a:t>
            </a:r>
            <a:r>
              <a:rPr lang="sr-Cyrl-RS" sz="3200" b="1" dirty="0" smtClean="0"/>
              <a:t>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</a:t>
            </a:r>
            <a:r>
              <a:rPr lang="en-US" sz="2800" dirty="0" smtClean="0"/>
              <a:t>2</a:t>
            </a:r>
            <a:r>
              <a:rPr lang="sr-Cyrl-RS" sz="2800" dirty="0" smtClean="0"/>
              <a:t>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</a:t>
            </a:r>
            <a:r>
              <a:rPr lang="en-US" sz="2000" dirty="0" smtClean="0"/>
              <a:t>3</a:t>
            </a:r>
            <a:r>
              <a:rPr lang="sr-Cyrl-RS" sz="2000" dirty="0" smtClean="0"/>
              <a:t>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увећали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</a:t>
            </a:r>
            <a:r>
              <a:rPr lang="en-US" sz="2000" dirty="0" smtClean="0"/>
              <a:t>2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24 милиона </a:t>
            </a:r>
            <a:r>
              <a:rPr lang="sr-Cyrl-RS" sz="2000" dirty="0" smtClean="0"/>
              <a:t>динара</a:t>
            </a:r>
            <a:r>
              <a:rPr lang="en-US" sz="2000" dirty="0" smtClean="0"/>
              <a:t>.</a:t>
            </a:r>
            <a:endParaRPr lang="en-US" sz="2000" dirty="0">
              <a:solidFill>
                <a:srgbClr val="92D050"/>
              </a:solidFill>
            </a:endParaRPr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27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sr-Cyrl-RS" sz="1700" dirty="0" smtClean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роба и услуга </a:t>
            </a:r>
            <a:r>
              <a:rPr lang="sr-Cyrl-RS" sz="1700" dirty="0" smtClean="0"/>
              <a:t>су смањени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itchFamily="34" charset="0"/>
              </a:rPr>
              <a:t>44 милиона </a:t>
            </a:r>
            <a:r>
              <a:rPr lang="sr-Cyrl-RS" sz="1700" dirty="0" smtClean="0">
                <a:cs typeface="Arial" pitchFamily="34" charset="0"/>
              </a:rPr>
              <a:t>динара</a:t>
            </a:r>
            <a:r>
              <a:rPr lang="sr-Cyrl-RS" altLang="en-US" sz="1700" dirty="0" smtClean="0">
                <a:cs typeface="Arial" panose="020B0604020202020204" pitchFamily="34" charset="0"/>
              </a:rPr>
              <a:t>;</a:t>
            </a:r>
            <a:endParaRPr lang="en-US" sz="1700" dirty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смањени за </a:t>
            </a:r>
            <a:r>
              <a:rPr lang="sr-Cyrl-RS" sz="1700" dirty="0" smtClean="0"/>
              <a:t>77 хиљада динара;</a:t>
            </a:r>
          </a:p>
          <a:p>
            <a:pPr lvl="0"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</a:t>
            </a:r>
            <a:r>
              <a:rPr lang="sr-Cyrl-RS" sz="1700" dirty="0" smtClean="0"/>
              <a:t>смањени </a:t>
            </a:r>
            <a:r>
              <a:rPr lang="sr-Cyrl-RS" sz="1700" dirty="0" smtClean="0"/>
              <a:t>за </a:t>
            </a:r>
            <a:r>
              <a:rPr lang="sr-Cyrl-RS" sz="1700" dirty="0" smtClean="0"/>
              <a:t>414 </a:t>
            </a:r>
            <a:r>
              <a:rPr lang="sr-Cyrl-RS" sz="1700" dirty="0" smtClean="0"/>
              <a:t>хиљада </a:t>
            </a:r>
            <a:r>
              <a:rPr lang="sr-Cyrl-RS" sz="1700" dirty="0" smtClean="0"/>
              <a:t>динара</a:t>
            </a:r>
            <a:r>
              <a:rPr lang="sr-Cyrl-RS" sz="1700" dirty="0" smtClean="0">
                <a:cs typeface="Arial" panose="020B0604020202020204" pitchFamily="34" charset="0"/>
              </a:rPr>
              <a:t>.</a:t>
            </a:r>
            <a:endParaRPr lang="en-US" sz="1700" dirty="0" smtClean="0"/>
          </a:p>
          <a:p>
            <a:pPr>
              <a:defRPr/>
            </a:pPr>
            <a:endParaRPr lang="sr-Cyrl-RS" sz="1700" b="1" dirty="0" smtClean="0"/>
          </a:p>
          <a:p>
            <a:pPr>
              <a:defRPr/>
            </a:pP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08" y="4522787"/>
            <a:ext cx="6643734" cy="169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</a:t>
            </a:r>
            <a:r>
              <a:rPr lang="sr-Cyrl-RS" sz="1700" dirty="0" smtClean="0"/>
              <a:t> за 35 милиона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  <a:endParaRPr lang="en-U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</a:t>
            </a: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повећани </a:t>
            </a:r>
            <a:r>
              <a:rPr lang="sr-Cyrl-RS" altLang="en-US" sz="1700" dirty="0" smtClean="0"/>
              <a:t>за </a:t>
            </a:r>
            <a:r>
              <a:rPr lang="sr-Cyrl-RS" altLang="en-US" sz="1700" dirty="0" smtClean="0"/>
              <a:t>40 милиона динара;</a:t>
            </a:r>
            <a:endParaRPr lang="sr-Cyrl-RS" altLang="en-U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4 милиона динара</a:t>
            </a:r>
            <a:r>
              <a:rPr lang="en-US" altLang="en-US" sz="1700" dirty="0" smtClean="0">
                <a:cs typeface="Arial" panose="020B0604020202020204" pitchFamily="34" charset="0"/>
              </a:rPr>
              <a:t>.</a:t>
            </a:r>
            <a:endParaRPr lang="sr-Cyrl-RS" altLang="en-US" sz="1700" dirty="0" smtClean="0">
              <a:cs typeface="Arial" panose="020B0604020202020204" pitchFamily="34" charset="0"/>
            </a:endParaRPr>
          </a:p>
          <a:p>
            <a:endParaRPr lang="sr-Cyrl-RS" sz="1700" b="1" dirty="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2643182"/>
            <a:ext cx="652489" cy="122714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4572008"/>
            <a:ext cx="714380" cy="1357322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Средства из Одлуке о буџету за 202</a:t>
                      </a:r>
                      <a:r>
                        <a:rPr lang="en-US" sz="1200" dirty="0" smtClean="0"/>
                        <a:t>3</a:t>
                      </a:r>
                      <a:r>
                        <a:rPr lang="sr-Cyrl-RS" sz="1200" dirty="0" smtClean="0"/>
                        <a:t>.годину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86.300.000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7,78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11.400.000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1,02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38.875.500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3,50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1.50</a:t>
                      </a:r>
                      <a:r>
                        <a:rPr lang="en-US" sz="1000" dirty="0" smtClean="0"/>
                        <a:t>0</a:t>
                      </a:r>
                      <a:r>
                        <a:rPr lang="sr-Cyrl-RS" sz="1000" dirty="0" smtClean="0"/>
                        <a:t>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0,13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46.500.000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4,19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9.200.00</a:t>
                      </a:r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0,82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92.623.196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8,35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63.773.936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5,75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1.</a:t>
                      </a:r>
                      <a:r>
                        <a:rPr lang="sr-Cyrl-RS" sz="1000" dirty="0" smtClean="0"/>
                        <a:t>5</a:t>
                      </a:r>
                      <a:r>
                        <a:rPr lang="en-U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0,14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142.183.000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12,80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66.319.370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5,98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484.741.433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43,68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65.030.683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5,86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1.109.947.118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259710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en-US" sz="1200" dirty="0" smtClean="0"/>
                        <a:t>3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16.345.683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1,48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48.685.000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4,39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832.429.935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74,99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12.290.000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118.020.000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10,64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14.513.000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28.788.000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Туристичка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38.875.500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1.109.947.118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</a:t>
            </a:r>
            <a:r>
              <a:rPr lang="en-US" dirty="0" smtClean="0"/>
              <a:t>3</a:t>
            </a:r>
            <a:r>
              <a:rPr lang="sr-Cyrl-RS" dirty="0" smtClean="0"/>
              <a:t>. годину, исту можете преузети на следећем линку интернет странице општинске управе</a:t>
            </a:r>
            <a:r>
              <a:rPr lang="sr-Cyrl-R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hlinkClick r:id="rId3"/>
              </a:rPr>
              <a:t>https://www.cukarica.rs/artikal/360319/-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odluka-o-budzetu-za-2023-godinu.php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 smtClean="0"/>
              <a:t>Такође </a:t>
            </a:r>
            <a:r>
              <a:rPr lang="sr-Cyrl-RS" dirty="0" smtClean="0"/>
              <a:t>Вас обавештавамо да, у циљу свеобухватније анализе, Одлуку о консолидованом завршном рачуну буџета за 202</a:t>
            </a:r>
            <a:r>
              <a:rPr lang="en-US" dirty="0" smtClean="0"/>
              <a:t>1</a:t>
            </a:r>
            <a:r>
              <a:rPr lang="sr-Cyrl-RS" dirty="0" smtClean="0"/>
              <a:t>. годину са Годишњим извештајем о учинку програма можете наћи на сајту општине.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Туристичка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23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</a:t>
            </a:r>
            <a:r>
              <a:rPr lang="sr-Cyrl-RS" sz="1700" dirty="0" smtClean="0"/>
              <a:t>3.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834</a:t>
            </a:r>
            <a:r>
              <a:rPr lang="sr-Cyrl-RS" sz="1700" dirty="0" smtClean="0"/>
              <a:t> </a:t>
            </a:r>
            <a:r>
              <a:rPr lang="sr-Cyrl-RS" sz="1700" dirty="0" smtClean="0"/>
              <a:t>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en-US" sz="1700" dirty="0" smtClean="0"/>
              <a:t>257</a:t>
            </a:r>
            <a:r>
              <a:rPr lang="sr-Cyrl-RS" sz="1700" dirty="0" smtClean="0"/>
              <a:t> </a:t>
            </a:r>
            <a:r>
              <a:rPr lang="sr-Cyrl-RS" sz="1700" dirty="0" smtClean="0"/>
              <a:t>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en-US" sz="1700" dirty="0" smtClean="0"/>
              <a:t>17</a:t>
            </a:r>
            <a:r>
              <a:rPr lang="sr-Cyrl-RS" sz="1700" dirty="0" smtClean="0"/>
              <a:t> </a:t>
            </a:r>
            <a:r>
              <a:rPr lang="sr-Cyrl-RS" sz="1700" dirty="0" smtClean="0"/>
              <a:t>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 </a:t>
            </a:r>
            <a:r>
              <a:rPr lang="sr-Cyrl-RS" sz="3600" b="1" dirty="0" smtClean="0"/>
              <a:t>милијарда 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5286</TotalTime>
  <Words>1769</Words>
  <Application>Microsoft Office PowerPoint</Application>
  <PresentationFormat>On-screen Show (4:3)</PresentationFormat>
  <Paragraphs>344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2023. годину</vt:lpstr>
      <vt:lpstr>Структура планираних прихода и примања за 2023. годину</vt:lpstr>
      <vt:lpstr>Шта се променило у односу на 2022. годину?</vt:lpstr>
      <vt:lpstr>На шта се троше јавна средства?</vt:lpstr>
      <vt:lpstr>Slide 15</vt:lpstr>
      <vt:lpstr>Структура планираних расхода и издатака буџета за 2023. годину</vt:lpstr>
      <vt:lpstr>Структура планираних расхода и издатака буџета за 2023. годину</vt:lpstr>
      <vt:lpstr>Шта се променило у односу на 2022.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618</cp:revision>
  <cp:lastPrinted>2018-01-29T14:26:33Z</cp:lastPrinted>
  <dcterms:created xsi:type="dcterms:W3CDTF">2006-08-16T00:00:00Z</dcterms:created>
  <dcterms:modified xsi:type="dcterms:W3CDTF">2023-01-18T12:43:02Z</dcterms:modified>
</cp:coreProperties>
</file>