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81" r:id="rId2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539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057"/>
          <c:y val="0.33374488188976875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1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7011E-2"/>
                  <c:y val="-0.2463208843842967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276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48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64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095E-2"/>
                  <c:y val="2.084100663887622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29866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549E-2"/>
                  <c:y val="-0.1098039215686280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19%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29473577590251"/>
          <c:y val="0.30811837507692807"/>
          <c:w val="0.40236148955495354"/>
          <c:h val="0.36484126984127235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-7.4614393464711423E-2"/>
                  <c:y val="-0.1218569141832421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-4.0100311877246934E-2"/>
                  <c:y val="-4.0106405209331134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2%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5.1136591162849902E-2"/>
                  <c:y val="-0.151049990906416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20060873774515578"/>
                  <c:y val="-8.92012958461406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0.16843550218361183"/>
                  <c:y val="3.23616676855042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0.11782331941977638"/>
                  <c:y val="0.1269842182164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3.8541956205273654E-2"/>
                  <c:y val="0.215543831285465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6.8192230864541403E-2"/>
                  <c:y val="0.2536849546942421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970896658861884"/>
                  <c:y val="0.18712340138674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8748312824185301"/>
                  <c:y val="8.05461734481274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4.7549355045391796E-2"/>
                  <c:y val="4.80293195247687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5"/>
              <c:layout>
                <c:manualLayout>
                  <c:x val="-9.9483600533300659E-2"/>
                  <c:y val="2.053754377955691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</a:t>
          </a:r>
          <a:r>
            <a:rPr lang="en-US" sz="1400" dirty="0" smtClean="0"/>
            <a:t>20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Latn-RS" sz="1300" dirty="0" smtClean="0">
              <a:solidFill>
                <a:schemeClr val="bg1"/>
              </a:solidFill>
            </a:rPr>
            <a:t>(</a:t>
          </a:r>
          <a:r>
            <a:rPr lang="en-US" sz="1300" dirty="0" smtClean="0">
              <a:solidFill>
                <a:srgbClr val="FF0000"/>
              </a:solidFill>
            </a:rPr>
            <a:t>831.940.843</a:t>
          </a:r>
          <a:r>
            <a:rPr lang="sr-Cyrl-RS" sz="1300" dirty="0" smtClean="0">
              <a:solidFill>
                <a:srgbClr val="FF0000"/>
              </a:solidFill>
            </a:rPr>
            <a:t>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667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875.520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(1</a:t>
          </a:r>
          <a:r>
            <a:rPr lang="en-US" dirty="0" smtClean="0">
              <a:solidFill>
                <a:srgbClr val="FF0000"/>
              </a:solidFill>
            </a:rPr>
            <a:t>44.176.574</a:t>
          </a:r>
          <a:r>
            <a:rPr lang="sr-Cyrl-RS" dirty="0" smtClean="0">
              <a:solidFill>
                <a:srgbClr val="FF0000"/>
              </a:solidFill>
            </a:rPr>
            <a:t>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19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888.749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Latn-RS" dirty="0" smtClean="0">
              <a:solidFill>
                <a:srgbClr val="FF0000"/>
              </a:solidFill>
            </a:rPr>
            <a:t>831.940.843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Latn-RS" dirty="0" smtClean="0">
              <a:solidFill>
                <a:srgbClr val="FF0000"/>
              </a:solidFill>
            </a:rPr>
            <a:t>646.301.520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 smtClean="0">
              <a:solidFill>
                <a:srgbClr val="FF0000"/>
              </a:solidFill>
            </a:rPr>
            <a:t>4.</a:t>
          </a:r>
          <a:r>
            <a:rPr lang="sr-Latn-RS" dirty="0" smtClean="0">
              <a:solidFill>
                <a:srgbClr val="FF0000"/>
              </a:solidFill>
            </a:rPr>
            <a:t>3</a:t>
          </a:r>
          <a:r>
            <a:rPr lang="en-US" dirty="0" smtClean="0">
              <a:solidFill>
                <a:srgbClr val="FF0000"/>
              </a:solidFill>
            </a:rPr>
            <a:t>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Latn-RS" dirty="0" smtClean="0">
              <a:solidFill>
                <a:srgbClr val="FF0000"/>
              </a:solidFill>
            </a:rPr>
            <a:t>21.574</a:t>
          </a:r>
          <a:r>
            <a:rPr lang="sr-Cyrl-RS" dirty="0" smtClean="0">
              <a:solidFill>
                <a:srgbClr val="FF0000"/>
              </a:solidFill>
            </a:rPr>
            <a:t>.000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sr-Cyrl-RS" dirty="0" smtClean="0">
              <a:solidFill>
                <a:srgbClr val="FF0000"/>
              </a:solidFill>
            </a:rPr>
            <a:t>15.</a:t>
          </a:r>
          <a:r>
            <a:rPr lang="sr-Latn-RS" dirty="0" smtClean="0">
              <a:solidFill>
                <a:srgbClr val="FF0000"/>
              </a:solidFill>
            </a:rPr>
            <a:t>588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sr-Latn-RS" dirty="0" smtClean="0">
              <a:solidFill>
                <a:srgbClr val="FF0000"/>
              </a:solidFill>
            </a:rPr>
            <a:t>749</a:t>
          </a:r>
          <a:r>
            <a:rPr lang="sr-Cyrl-RS" dirty="0" smtClean="0"/>
            <a:t> 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</a:t>
          </a:r>
          <a:r>
            <a:rPr lang="en-US" sz="1000" dirty="0" smtClean="0">
              <a:solidFill>
                <a:srgbClr val="FF0000"/>
              </a:solidFill>
            </a:rPr>
            <a:t>144</a:t>
          </a:r>
          <a:r>
            <a:rPr lang="sr-Cyrl-RS" sz="1000" dirty="0" smtClean="0">
              <a:solidFill>
                <a:srgbClr val="FF0000"/>
              </a:solidFill>
            </a:rPr>
            <a:t>.</a:t>
          </a:r>
          <a:r>
            <a:rPr lang="en-US" sz="1000" dirty="0" smtClean="0">
              <a:solidFill>
                <a:srgbClr val="FF0000"/>
              </a:solidFill>
            </a:rPr>
            <a:t>176</a:t>
          </a:r>
          <a:r>
            <a:rPr lang="sr-Cyrl-RS" sz="1000" dirty="0" smtClean="0">
              <a:solidFill>
                <a:srgbClr val="FF0000"/>
              </a:solidFill>
            </a:rPr>
            <a:t>.</a:t>
          </a:r>
          <a:r>
            <a:rPr lang="en-US" sz="1000" dirty="0" smtClean="0">
              <a:solidFill>
                <a:srgbClr val="FF0000"/>
              </a:solidFill>
            </a:rPr>
            <a:t>574</a:t>
          </a:r>
          <a:r>
            <a:rPr lang="sr-Latn-RS" sz="1000" dirty="0" smtClean="0">
              <a:solidFill>
                <a:srgbClr val="FF0000"/>
              </a:solidFill>
            </a:rPr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 custLinFactNeighborX="-724" custLinFactNeighborY="379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en-US" dirty="0" smtClean="0">
              <a:solidFill>
                <a:srgbClr val="FF0000"/>
              </a:solidFill>
            </a:rPr>
            <a:t>831.940.843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en-US" dirty="0" smtClean="0">
              <a:solidFill>
                <a:srgbClr val="FF0000"/>
              </a:solidFill>
            </a:rPr>
            <a:t>323.236.716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en-US" dirty="0" smtClean="0">
              <a:solidFill>
                <a:srgbClr val="FF0000"/>
              </a:solidFill>
            </a:rPr>
            <a:t>65.900.112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en-US" dirty="0" smtClean="0">
              <a:solidFill>
                <a:srgbClr val="FF0000"/>
              </a:solidFill>
            </a:rPr>
            <a:t>313.480.726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en-US" dirty="0" smtClean="0">
              <a:solidFill>
                <a:srgbClr val="FF0000"/>
              </a:solidFill>
            </a:rPr>
            <a:t>51.958</a:t>
          </a:r>
          <a:r>
            <a:rPr lang="sr-Cyrl-RS" dirty="0" smtClean="0">
              <a:solidFill>
                <a:srgbClr val="FF0000"/>
              </a:solidFill>
            </a:rPr>
            <a:t>.000 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en-US" dirty="0" smtClean="0">
              <a:solidFill>
                <a:srgbClr val="FF0000"/>
              </a:solidFill>
            </a:rPr>
            <a:t>19.539.030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</a:t>
          </a:r>
          <a:r>
            <a:rPr lang="en-US" dirty="0" smtClean="0">
              <a:solidFill>
                <a:srgbClr val="FF0000"/>
              </a:solidFill>
            </a:rPr>
            <a:t>35.066.259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rgbClr val="FF0000"/>
              </a:solidFill>
            </a:rPr>
            <a:t>2</a:t>
          </a:r>
          <a:r>
            <a:rPr lang="en-US" dirty="0" smtClean="0">
              <a:solidFill>
                <a:srgbClr val="FF0000"/>
              </a:solidFill>
            </a:rPr>
            <a:t>2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75</a:t>
          </a:r>
          <a:r>
            <a:rPr lang="sr-Cyrl-RS" dirty="0" smtClean="0">
              <a:solidFill>
                <a:srgbClr val="FF0000"/>
              </a:solidFill>
            </a:rPr>
            <a:t>0.00 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karica.rs/extfile/sr/349159/Odluka%20o%20izm.%20i%20dop.%20odluke%20o%20budzetu%20GO%20Cukarica%20111za%202020.%20god.%20-%20sa%20obrazlozenjem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en-US" smtClean="0"/>
              <a:t>20</a:t>
            </a:r>
            <a:r>
              <a:rPr lang="sr-Cyrl-RS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en-US" sz="3000" b="1" dirty="0" smtClean="0"/>
              <a:t>20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en-US" sz="2900" b="1" dirty="0" smtClean="0"/>
              <a:t>20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2019.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2020. </a:t>
            </a:r>
            <a:r>
              <a:rPr lang="sr-Cyrl-RS" dirty="0"/>
              <a:t>години су 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2019.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en-US" b="1" dirty="0" smtClean="0"/>
              <a:t>153</a:t>
            </a:r>
            <a:r>
              <a:rPr lang="sr-Cyrl-RS" b="1" dirty="0" smtClean="0"/>
              <a:t> милиона </a:t>
            </a:r>
            <a:r>
              <a:rPr lang="sr-Cyrl-RS" dirty="0"/>
              <a:t>динара, </a:t>
            </a:r>
            <a:r>
              <a:rPr lang="sr-Cyrl-RS" dirty="0" smtClean="0"/>
              <a:t>док </a:t>
            </a:r>
            <a:r>
              <a:rPr lang="sr-Cyrl-RS" dirty="0" smtClean="0"/>
              <a:t>су пренета средства у 20</a:t>
            </a:r>
            <a:r>
              <a:rPr lang="en-US" dirty="0" smtClean="0"/>
              <a:t>20</a:t>
            </a:r>
            <a:r>
              <a:rPr lang="sr-Cyrl-RS" dirty="0" smtClean="0"/>
              <a:t>. години </a:t>
            </a:r>
            <a:r>
              <a:rPr lang="sr-Cyrl-RS" b="1" dirty="0" smtClean="0"/>
              <a:t>смањена за </a:t>
            </a:r>
            <a:r>
              <a:rPr lang="en-US" b="1" dirty="0" smtClean="0"/>
              <a:t>34</a:t>
            </a:r>
            <a:r>
              <a:rPr lang="sr-Cyrl-RS" b="1" dirty="0" smtClean="0"/>
              <a:t> милион</a:t>
            </a:r>
            <a:r>
              <a:rPr lang="en-US" b="1" dirty="0" smtClean="0"/>
              <a:t>a</a:t>
            </a:r>
            <a:r>
              <a:rPr lang="sr-Cyrl-RS" b="1" dirty="0" smtClean="0"/>
              <a:t> </a:t>
            </a:r>
            <a:r>
              <a:rPr lang="sr-Cyrl-RS" dirty="0" smtClean="0"/>
              <a:t>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2020. години смањена су за</a:t>
            </a:r>
            <a:r>
              <a:rPr lang="en-US" dirty="0" smtClean="0"/>
              <a:t> 195 </a:t>
            </a:r>
            <a:r>
              <a:rPr lang="sr-Cyrl-RS" dirty="0" smtClean="0"/>
              <a:t>милиона динара.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285984" y="4857759"/>
            <a:ext cx="6397646" cy="10715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r-Cyrl-RS" sz="8000" dirty="0" smtClean="0"/>
          </a:p>
          <a:p>
            <a:pPr marL="0" lvl="0" indent="0"/>
            <a:r>
              <a:rPr lang="sr-Cyrl-RS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sr-Cyrl-RS" sz="8000" b="1" dirty="0" smtClean="0">
                <a:solidFill>
                  <a:srgbClr val="0070C0"/>
                </a:solidFill>
              </a:rPr>
              <a:t>Сопствени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 повећани за 261.026,00 динара;</a:t>
            </a:r>
          </a:p>
          <a:p>
            <a:pPr marL="0" lvl="0" indent="0">
              <a:buNone/>
            </a:pPr>
            <a:endParaRPr lang="sr-Cyrl-RS" sz="8000" dirty="0" smtClean="0"/>
          </a:p>
          <a:p>
            <a:pPr marL="0" indent="0"/>
            <a:endParaRPr lang="sr-Cyrl-RS" sz="3400" dirty="0" smtClean="0"/>
          </a:p>
          <a:p>
            <a:pPr marL="0" indent="0"/>
            <a:endParaRPr lang="en-US" sz="3400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32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xmlns="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35732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786323"/>
            <a:ext cx="485775" cy="1214445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57422" y="3071810"/>
            <a:ext cx="6072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</a:rPr>
              <a:t>Донације и трансфери</a:t>
            </a:r>
            <a:r>
              <a:rPr lang="sr-Cyrl-RS" sz="2000" dirty="0" smtClean="0">
                <a:solidFill>
                  <a:srgbClr val="FF0000"/>
                </a:solidFill>
              </a:rPr>
              <a:t> </a:t>
            </a:r>
            <a:r>
              <a:rPr lang="sr-Cyrl-RS" sz="2000" dirty="0" smtClean="0"/>
              <a:t>су смањени за 8 милиона динара;</a:t>
            </a:r>
          </a:p>
          <a:p>
            <a:pPr>
              <a:buFont typeface="Arial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</a:rPr>
              <a:t>Порески приходи </a:t>
            </a:r>
            <a:r>
              <a:rPr lang="sr-Cyrl-RS" sz="2000" dirty="0" smtClean="0"/>
              <a:t>су смањени за 128 милиона динара;</a:t>
            </a:r>
          </a:p>
          <a:p>
            <a:pPr>
              <a:buFont typeface="Arial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</a:rPr>
              <a:t>Непорески приходи</a:t>
            </a:r>
            <a:r>
              <a:rPr lang="sr-Cyrl-RS" sz="2000" dirty="0" smtClean="0">
                <a:solidFill>
                  <a:srgbClr val="FF0000"/>
                </a:solidFill>
              </a:rPr>
              <a:t> </a:t>
            </a:r>
            <a:r>
              <a:rPr lang="sr-Cyrl-RS" sz="2000" dirty="0" smtClean="0"/>
              <a:t>су</a:t>
            </a:r>
            <a:r>
              <a:rPr lang="sr-Cyrl-RS" sz="2000" dirty="0" smtClean="0">
                <a:solidFill>
                  <a:srgbClr val="0070C0"/>
                </a:solidFill>
              </a:rPr>
              <a:t> </a:t>
            </a:r>
            <a:r>
              <a:rPr lang="sr-Cyrl-RS" sz="2000" dirty="0" smtClean="0"/>
              <a:t>смањени </a:t>
            </a:r>
            <a:r>
              <a:rPr lang="sr-Cyrl-RS" sz="2000" dirty="0" smtClean="0">
                <a:latin typeface="Calibri" panose="020F0502020204030204" pitchFamily="34" charset="0"/>
              </a:rPr>
              <a:t>за 25милиона </a:t>
            </a:r>
            <a:r>
              <a:rPr lang="sr-Cyrl-RS" sz="2000" dirty="0" smtClean="0"/>
              <a:t>динара.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2020.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831.940.843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2020.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2020.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2019.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2020.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2019.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195 милиона</a:t>
            </a:r>
            <a:r>
              <a:rPr lang="sr-Cyrl-RS" sz="2000" dirty="0" smtClean="0"/>
              <a:t> </a:t>
            </a:r>
            <a:r>
              <a:rPr lang="sr-Cyrl-RS" sz="2000" dirty="0" smtClean="0"/>
              <a:t>динара.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 fontScale="92500" lnSpcReduction="10000"/>
          </a:bodyPr>
          <a:lstStyle/>
          <a:p>
            <a:pPr lvl="0"/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су смањени за 31 милиона динара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;</a:t>
            </a:r>
            <a:endParaRPr lang="en-US" sz="1700" b="1" dirty="0">
              <a:solidFill>
                <a:schemeClr val="hlink"/>
              </a:solidFill>
              <a:latin typeface="+mj-lt"/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су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86 милиона динара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су смањене за 2 милиона динара</a:t>
            </a:r>
            <a:r>
              <a:rPr lang="sr-Cyrl-RS" sz="1700" dirty="0" smtClean="0">
                <a:solidFill>
                  <a:srgbClr val="FF0000"/>
                </a:solidFill>
              </a:rPr>
              <a:t>;</a:t>
            </a:r>
            <a:endParaRPr lang="en-US" sz="17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 </a:t>
            </a:r>
            <a:r>
              <a:rPr lang="sr-Cyrl-RS" sz="1700" dirty="0" smtClean="0"/>
              <a:t>су смањена за 6 милиона динара</a:t>
            </a:r>
          </a:p>
          <a:p>
            <a:pPr>
              <a:defRPr/>
            </a:pP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смањени </a:t>
            </a:r>
            <a:r>
              <a:rPr lang="sr-Cyrl-RS" altLang="en-US" sz="1700" dirty="0" smtClean="0"/>
              <a:t>за 16 милиона динара.</a:t>
            </a:r>
          </a:p>
          <a:p>
            <a:pPr>
              <a:defRPr/>
            </a:pPr>
            <a:endParaRPr lang="sr-Cyrl-RS" altLang="en-US" sz="1700" dirty="0" smtClean="0"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endParaRPr lang="sr-Latn-RS" altLang="en-US" sz="17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22" y="4522787"/>
            <a:ext cx="4951428" cy="1263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700" dirty="0" smtClean="0"/>
              <a:t>су повећане 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latin typeface="+mj-lt"/>
                <a:cs typeface="Arial" pitchFamily="34" charset="0"/>
              </a:rPr>
              <a:t>18 милиона динара;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21 милиона </a:t>
            </a:r>
            <a:r>
              <a:rPr lang="sr-Cyrl-RS" sz="1700" dirty="0"/>
              <a:t>динара</a:t>
            </a:r>
            <a:r>
              <a:rPr lang="sr-Cyrl-RS" sz="1700" dirty="0" smtClean="0"/>
              <a:t>;</a:t>
            </a:r>
            <a:endParaRPr lang="sr-Cyrl-RS" sz="17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rgbClr val="2539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повећана за</a:t>
            </a: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700" dirty="0" smtClean="0">
                <a:cs typeface="Arial" panose="020B0604020202020204" pitchFamily="34" charset="0"/>
              </a:rPr>
              <a:t>5 милиона динара;</a:t>
            </a: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928934"/>
            <a:ext cx="485775" cy="869954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786323"/>
            <a:ext cx="485775" cy="857255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730198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</a:t>
                      </a:r>
                      <a:r>
                        <a:rPr lang="sr-Cyrl-RS" sz="1200" dirty="0" smtClean="0"/>
                        <a:t>Измни и допуни Одлуке о буџету </a:t>
                      </a:r>
                      <a:r>
                        <a:rPr lang="sr-Cyrl-RS" sz="1200" dirty="0"/>
                        <a:t>за </a:t>
                      </a:r>
                      <a:r>
                        <a:rPr lang="sr-Cyrl-RS" sz="1200" dirty="0" smtClean="0"/>
                        <a:t>2020.годину  </a:t>
                      </a:r>
                      <a:r>
                        <a:rPr lang="sr-Cyrl-RS" sz="1200" dirty="0"/>
                        <a:t>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10.739.717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1,29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</a:t>
                      </a:r>
                      <a:r>
                        <a:rPr lang="en-US" sz="1000" dirty="0" smtClean="0"/>
                        <a:t>1.576.</a:t>
                      </a:r>
                      <a:r>
                        <a:rPr lang="sr-Cyrl-RS" sz="1000" dirty="0" smtClean="0"/>
                        <a:t>5</a:t>
                      </a:r>
                      <a:r>
                        <a:rPr lang="en-US" sz="1000" dirty="0" smtClean="0"/>
                        <a:t>49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1,39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2.200.000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0,26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43.900.000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5,28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0,02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68.793.000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8,27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48.455.000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5,82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0,02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81.831.383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9,84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39.970.710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4,80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463.190.498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55,68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60.983.986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7,33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831.940.843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1884230"/>
              </p:ext>
            </p:extLst>
          </p:nvPr>
        </p:nvGraphicFramePr>
        <p:xfrm>
          <a:off x="857224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567911"/>
              </p:ext>
            </p:extLst>
          </p:nvPr>
        </p:nvGraphicFramePr>
        <p:xfrm>
          <a:off x="683569" y="1417633"/>
          <a:ext cx="7488833" cy="296286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76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57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</a:t>
                      </a:r>
                      <a:r>
                        <a:rPr lang="sr-Cyrl-RS" sz="1200" dirty="0" smtClean="0"/>
                        <a:t>о Измени и допуни Одлуке о </a:t>
                      </a:r>
                      <a:r>
                        <a:rPr lang="sr-Cyrl-RS" sz="1200" dirty="0"/>
                        <a:t>буџету за </a:t>
                      </a:r>
                      <a:r>
                        <a:rPr lang="sr-Cyrl-RS" sz="1200" dirty="0" smtClean="0"/>
                        <a:t>2020.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Скупштина</a:t>
                      </a:r>
                      <a:r>
                        <a:rPr lang="en-U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R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15.344.294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1,84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45.639.692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5,49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664.408.765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79,86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11.550.000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1,39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50.200</a:t>
                      </a: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6,03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`73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10.052.383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1,21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Спортска организација Чукарица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23.169.</a:t>
                      </a: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2,79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Туристичка организација Чукарица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11.576.549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1,39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831.940.843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о буџету градске општине Чукарица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2020. годину, исту можете преузети на следећем линку интернет </a:t>
            </a:r>
            <a:r>
              <a:rPr lang="sr-Cyrl-RS" smtClean="0"/>
              <a:t>странице општинскеуправе</a:t>
            </a:r>
            <a:r>
              <a:rPr lang="sr-Cyrl-RS" dirty="0" smtClean="0"/>
              <a:t>: </a:t>
            </a:r>
            <a:r>
              <a:rPr lang="en-US" dirty="0" smtClean="0">
                <a:hlinkClick r:id="rId3"/>
              </a:rPr>
              <a:t>https://www.cukarica.rs/extfile/sr/349159/Odluka%20o%20izm.%20i%20dop.%20odluke%20o%20budzetu%20GO%20Cukarica%20111za%202020.%20god.%20-%20sa%20obrazlozenjem.pdf</a:t>
            </a:r>
            <a:endParaRPr lang="sr-Cyrl-RS" dirty="0" smtClean="0"/>
          </a:p>
          <a:p>
            <a:pPr marL="0" indent="0" algn="just">
              <a:buNone/>
            </a:pPr>
            <a:endParaRPr lang="sr-Latn-RS" u="sng" dirty="0" smtClean="0"/>
          </a:p>
          <a:p>
            <a:pPr marL="0" indent="0" algn="just">
              <a:buNone/>
            </a:pPr>
            <a:r>
              <a:rPr lang="sr-Cyrl-RS" dirty="0" smtClean="0"/>
              <a:t>Такође Вас обавештавамо да, у циљу свеобухватније анализе, Одлуку о консолидованом завршном рачуну буџета за 201</a:t>
            </a:r>
            <a:r>
              <a:rPr lang="en-US" dirty="0" smtClean="0"/>
              <a:t>9</a:t>
            </a:r>
            <a:r>
              <a:rPr lang="sr-Cyrl-RS" dirty="0" smtClean="0"/>
              <a:t>. годину са Годишњим извештајем о учинку програма можете наћи на сајту општине у склопу Информатора о раду ГО Чукарица.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С</a:t>
            </a:r>
            <a:r>
              <a:rPr lang="ru-RU" altLang="en-US" sz="1700" dirty="0" smtClean="0">
                <a:cs typeface="Calibri" panose="020F0502020204030204" pitchFamily="34" charset="0"/>
              </a:rPr>
              <a:t>портска организација Чукарица</a:t>
            </a:r>
            <a:endParaRPr lang="en-US" altLang="en-US" sz="17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700" dirty="0" smtClean="0">
                <a:cs typeface="Calibri" panose="020F0502020204030204" pitchFamily="34" charset="0"/>
              </a:rPr>
              <a:t>     -T</a:t>
            </a:r>
            <a:r>
              <a:rPr lang="sr-Cyrl-RS" altLang="en-US" sz="1700" dirty="0" smtClean="0">
                <a:cs typeface="Calibri" panose="020F0502020204030204" pitchFamily="34" charset="0"/>
              </a:rPr>
              <a:t>уристичка организација Чукарице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20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20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Latn-RS" sz="1700" dirty="0" smtClean="0"/>
              <a:t>667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en-US" sz="1700" dirty="0" smtClean="0"/>
              <a:t>144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/>
              <a:t>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sr-Cyrl-RS" sz="1700" dirty="0" smtClean="0"/>
              <a:t>1</a:t>
            </a:r>
            <a:r>
              <a:rPr lang="en-US" sz="1700" dirty="0" smtClean="0"/>
              <a:t>9</a:t>
            </a:r>
            <a:r>
              <a:rPr lang="sr-Cyrl-RS" sz="1700" dirty="0" smtClean="0"/>
              <a:t> 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667</a:t>
            </a:r>
            <a:r>
              <a:rPr lang="sr-Cyrl-RS" sz="3600" b="1" dirty="0" smtClean="0"/>
              <a:t>милион</a:t>
            </a:r>
            <a:r>
              <a:rPr lang="en-US" sz="3600" b="1" dirty="0" smtClean="0"/>
              <a:t>a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5141</TotalTime>
  <Words>1798</Words>
  <Application>Microsoft Office PowerPoint</Application>
  <PresentationFormat>On-screen Show (4:3)</PresentationFormat>
  <Paragraphs>342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2020. годину</vt:lpstr>
      <vt:lpstr>Структура планираних прихода и примања за 2020. годину</vt:lpstr>
      <vt:lpstr>Шта се променило у односу на 2019. годину?</vt:lpstr>
      <vt:lpstr>На шта се троше јавна средства?</vt:lpstr>
      <vt:lpstr>Slide 15</vt:lpstr>
      <vt:lpstr>Структура планираних расхода и издатака буџета за 2020. годину</vt:lpstr>
      <vt:lpstr>Структура планираних расхода и издатака буџета за 2020. годину</vt:lpstr>
      <vt:lpstr>Шта се променило у односу на 2019.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565</cp:revision>
  <cp:lastPrinted>2018-01-29T14:26:33Z</cp:lastPrinted>
  <dcterms:created xsi:type="dcterms:W3CDTF">2006-08-16T00:00:00Z</dcterms:created>
  <dcterms:modified xsi:type="dcterms:W3CDTF">2020-06-19T05:49:33Z</dcterms:modified>
</cp:coreProperties>
</file>